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3" r:id="rId5"/>
    <p:sldId id="257" r:id="rId6"/>
    <p:sldId id="281" r:id="rId7"/>
    <p:sldId id="284" r:id="rId8"/>
    <p:sldId id="285" r:id="rId9"/>
    <p:sldId id="286" r:id="rId10"/>
    <p:sldId id="289" r:id="rId11"/>
    <p:sldId id="276" r:id="rId12"/>
    <p:sldId id="280" r:id="rId13"/>
    <p:sldId id="282" r:id="rId14"/>
    <p:sldId id="272" r:id="rId15"/>
    <p:sldId id="278" r:id="rId16"/>
    <p:sldId id="259" r:id="rId17"/>
    <p:sldId id="279" r:id="rId18"/>
    <p:sldId id="290" r:id="rId19"/>
  </p:sldIdLst>
  <p:sldSz cx="9144000" cy="6858000" type="screen4x3"/>
  <p:notesSz cx="6799263" cy="9929813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FFF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7829" autoAdjust="0"/>
  </p:normalViewPr>
  <p:slideViewPr>
    <p:cSldViewPr>
      <p:cViewPr varScale="1">
        <p:scale>
          <a:sx n="90" d="100"/>
          <a:sy n="90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092E8-FB6F-41A0-96AA-EDA578337E50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05FF8-2A1F-4ADE-8E9F-9E37ED42A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30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4994D-ECF9-4FC3-91DE-97A12B8EA94B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6B626-4D91-4518-87DA-2C2E2EB321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4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B626-4D91-4518-87DA-2C2E2EB321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1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B626-4D91-4518-87DA-2C2E2EB3213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80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B626-4D91-4518-87DA-2C2E2EB3213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22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B626-4D91-4518-87DA-2C2E2EB3213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22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B626-4D91-4518-87DA-2C2E2EB3213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54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B626-4D91-4518-87DA-2C2E2EB3213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77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6B626-4D91-4518-87DA-2C2E2EB3213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00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84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3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8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51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2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85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7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13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1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20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60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0358-01E9-4B64-B4BE-74DA51164B0C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E826-12C7-466A-864F-1D9FFBC34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93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slc.co.uk/sfe/nysf/sfe_dsa_disability_evidence_form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gov.uk/disabled-students-allowance-dsa/how-to-claim" TargetMode="External"/><Relationship Id="rId4" Type="http://schemas.openxmlformats.org/officeDocument/2006/relationships/hyperlink" Target="mailto:medical_evidence@slc.co.uk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disabled-students-allowances-assessment-cent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prstClr val="black"/>
                </a:solidFill>
              </a:rPr>
              <a:t>Applying for Disabled Students Allowances (DSA)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486600" cy="1752600"/>
          </a:xfrm>
        </p:spPr>
        <p:txBody>
          <a:bodyPr>
            <a:normAutofit/>
          </a:bodyPr>
          <a:lstStyle/>
          <a:p>
            <a:r>
              <a:rPr lang="en-GB" dirty="0"/>
              <a:t>Helen Duncan– Disability Service Manager at St. Mary’s University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736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cs typeface="Arial" panose="020B0604020202020204" pitchFamily="34" charset="0"/>
              </a:rPr>
              <a:t>What counts as a disability?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cs typeface="Arial" panose="020B0604020202020204" pitchFamily="34" charset="0"/>
              </a:rPr>
              <a:t>Specific Learning Differences (</a:t>
            </a:r>
            <a:r>
              <a:rPr lang="en-GB" dirty="0" err="1">
                <a:cs typeface="Arial" panose="020B0604020202020204" pitchFamily="34" charset="0"/>
              </a:rPr>
              <a:t>SpLDs</a:t>
            </a:r>
            <a:r>
              <a:rPr lang="en-GB" dirty="0">
                <a:cs typeface="Arial" panose="020B0604020202020204" pitchFamily="34" charset="0"/>
              </a:rPr>
              <a:t>) </a:t>
            </a:r>
            <a:r>
              <a:rPr lang="en-GB" dirty="0" err="1">
                <a:cs typeface="Arial" panose="020B0604020202020204" pitchFamily="34" charset="0"/>
              </a:rPr>
              <a:t>eg</a:t>
            </a:r>
            <a:r>
              <a:rPr lang="en-GB" dirty="0">
                <a:cs typeface="Arial" panose="020B0604020202020204" pitchFamily="34" charset="0"/>
              </a:rPr>
              <a:t> Dyslexia</a:t>
            </a:r>
          </a:p>
          <a:p>
            <a:r>
              <a:rPr lang="en-GB" dirty="0">
                <a:cs typeface="Arial" panose="020B0604020202020204" pitchFamily="34" charset="0"/>
              </a:rPr>
              <a:t>Autism or Neurodivergent conditions </a:t>
            </a:r>
          </a:p>
          <a:p>
            <a:r>
              <a:rPr lang="en-GB" dirty="0">
                <a:cs typeface="Arial" panose="020B0604020202020204" pitchFamily="34" charset="0"/>
              </a:rPr>
              <a:t>Sensory and physical impairments </a:t>
            </a:r>
            <a:r>
              <a:rPr lang="en-GB" dirty="0" err="1">
                <a:cs typeface="Arial" panose="020B0604020202020204" pitchFamily="34" charset="0"/>
              </a:rPr>
              <a:t>eg</a:t>
            </a:r>
            <a:r>
              <a:rPr lang="en-GB" dirty="0">
                <a:cs typeface="Arial" panose="020B0604020202020204" pitchFamily="34" charset="0"/>
              </a:rPr>
              <a:t> a hearing or a mobility difficulty </a:t>
            </a:r>
          </a:p>
          <a:p>
            <a:r>
              <a:rPr lang="en-GB" dirty="0">
                <a:cs typeface="Arial" panose="020B0604020202020204" pitchFamily="34" charset="0"/>
              </a:rPr>
              <a:t>Long term health conditions </a:t>
            </a:r>
            <a:r>
              <a:rPr lang="en-GB" dirty="0" err="1">
                <a:cs typeface="Arial" panose="020B0604020202020204" pitchFamily="34" charset="0"/>
              </a:rPr>
              <a:t>eg</a:t>
            </a:r>
            <a:r>
              <a:rPr lang="en-GB" dirty="0">
                <a:cs typeface="Arial" panose="020B0604020202020204" pitchFamily="34" charset="0"/>
              </a:rPr>
              <a:t> epilepsy or asthma </a:t>
            </a:r>
          </a:p>
          <a:p>
            <a:r>
              <a:rPr lang="en-GB" dirty="0">
                <a:cs typeface="Arial" panose="020B0604020202020204" pitchFamily="34" charset="0"/>
              </a:rPr>
              <a:t>Mental health conditions </a:t>
            </a:r>
            <a:r>
              <a:rPr lang="en-GB" dirty="0" err="1">
                <a:cs typeface="Arial" panose="020B0604020202020204" pitchFamily="34" charset="0"/>
              </a:rPr>
              <a:t>eg</a:t>
            </a:r>
            <a:r>
              <a:rPr lang="en-GB" dirty="0">
                <a:cs typeface="Arial" panose="020B0604020202020204" pitchFamily="34" charset="0"/>
              </a:rPr>
              <a:t> depression or anxiety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6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79296" cy="133146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900" b="1" dirty="0"/>
              <a:t>What counts as a disability?</a:t>
            </a:r>
            <a:r>
              <a:rPr lang="en-GB" sz="4900" dirty="0"/>
              <a:t/>
            </a:r>
            <a:br>
              <a:rPr lang="en-GB" sz="4900" dirty="0"/>
            </a:br>
            <a:endParaRPr lang="en-GB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Must have a</a:t>
            </a:r>
            <a:r>
              <a:rPr lang="en-GB" b="1" dirty="0"/>
              <a:t> substantial</a:t>
            </a:r>
            <a:r>
              <a:rPr lang="en-GB" dirty="0"/>
              <a:t> and </a:t>
            </a:r>
            <a:r>
              <a:rPr lang="en-GB" b="1" dirty="0"/>
              <a:t>long term</a:t>
            </a:r>
            <a:r>
              <a:rPr lang="en-GB" dirty="0"/>
              <a:t> adverse effect on ability to carry out normal day-to-day activities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452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b="1" dirty="0"/>
              <a:t>Evidence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Diagnostic report</a:t>
            </a:r>
          </a:p>
          <a:p>
            <a:r>
              <a:rPr lang="en-GB" dirty="0"/>
              <a:t>Specific Learning Differences (</a:t>
            </a:r>
            <a:r>
              <a:rPr lang="en-GB" dirty="0" err="1"/>
              <a:t>SpLD</a:t>
            </a:r>
            <a:r>
              <a:rPr lang="en-GB" dirty="0"/>
              <a:t>)</a:t>
            </a:r>
          </a:p>
          <a:p>
            <a:r>
              <a:rPr lang="en-GB" dirty="0"/>
              <a:t>Dyslexia</a:t>
            </a:r>
          </a:p>
          <a:p>
            <a:r>
              <a:rPr lang="en-GB" dirty="0"/>
              <a:t>Dyspraxia</a:t>
            </a:r>
          </a:p>
          <a:p>
            <a:r>
              <a:rPr lang="en-GB" dirty="0"/>
              <a:t>ADHD</a:t>
            </a:r>
          </a:p>
          <a:p>
            <a:pPr marL="0" indent="0">
              <a:buNone/>
            </a:pPr>
            <a:r>
              <a:rPr lang="en-GB" b="1" dirty="0"/>
              <a:t>Medical evidence</a:t>
            </a:r>
          </a:p>
          <a:p>
            <a:r>
              <a:rPr lang="en-GB" dirty="0"/>
              <a:t>Long term physical and mental health conditions</a:t>
            </a:r>
          </a:p>
          <a:p>
            <a:r>
              <a:rPr lang="en-GB" dirty="0"/>
              <a:t>Sensory or mobility impairments</a:t>
            </a:r>
          </a:p>
          <a:p>
            <a:r>
              <a:rPr lang="en-GB" dirty="0"/>
              <a:t>Autistic Spectrum Conditions (ASC)</a:t>
            </a:r>
          </a:p>
          <a:p>
            <a:r>
              <a:rPr lang="en-GB" dirty="0"/>
              <a:t>Other or multiple disabilities</a:t>
            </a:r>
          </a:p>
        </p:txBody>
      </p:sp>
    </p:spTree>
    <p:extLst>
      <p:ext uri="{BB962C8B-B14F-4D97-AF65-F5344CB8AC3E}">
        <p14:creationId xmlns:p14="http://schemas.microsoft.com/office/powerpoint/2010/main" val="308568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Diagnostic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Specialist Teacher</a:t>
            </a:r>
          </a:p>
          <a:p>
            <a:r>
              <a:rPr lang="en-GB" dirty="0"/>
              <a:t>Educational Psychologist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Dyslexia Action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Independent assessors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Universities often work with assessors or employ them.</a:t>
            </a:r>
          </a:p>
          <a:p>
            <a:pPr marL="0" indent="0">
              <a:buNone/>
            </a:pPr>
            <a:r>
              <a:rPr lang="en-GB" dirty="0"/>
              <a:t>Check if Suitable for Disabled Student Allowance (DSA)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70500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Medical evidence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GP or consultant letter</a:t>
            </a:r>
          </a:p>
          <a:p>
            <a:r>
              <a:rPr lang="en-GB" dirty="0"/>
              <a:t>Community Psychiatric Nurse or care manager </a:t>
            </a:r>
          </a:p>
          <a:p>
            <a:r>
              <a:rPr lang="en-GB" dirty="0"/>
              <a:t>Use </a:t>
            </a:r>
            <a:r>
              <a:rPr lang="en-GB" dirty="0">
                <a:hlinkClick r:id="rId3"/>
              </a:rPr>
              <a:t>this form </a:t>
            </a:r>
            <a:r>
              <a:rPr lang="en-GB" dirty="0"/>
              <a:t>to take to your medical practitioner </a:t>
            </a:r>
          </a:p>
          <a:p>
            <a:r>
              <a:rPr lang="en-GB" dirty="0"/>
              <a:t>You can upload to your online account or</a:t>
            </a:r>
          </a:p>
          <a:p>
            <a:r>
              <a:rPr lang="en-GB" dirty="0">
                <a:hlinkClick r:id="rId4"/>
              </a:rPr>
              <a:t>medical_evidence@slc.co.uk</a:t>
            </a:r>
            <a:endParaRPr lang="en-GB" dirty="0"/>
          </a:p>
          <a:p>
            <a:r>
              <a:rPr lang="en-GB" dirty="0"/>
              <a:t>Student Finance England </a:t>
            </a:r>
            <a:br>
              <a:rPr lang="en-GB" dirty="0"/>
            </a:br>
            <a:r>
              <a:rPr lang="en-GB" dirty="0"/>
              <a:t>PO Box 210 </a:t>
            </a:r>
            <a:br>
              <a:rPr lang="en-GB" dirty="0"/>
            </a:br>
            <a:r>
              <a:rPr lang="en-GB" dirty="0"/>
              <a:t>Darlington </a:t>
            </a:r>
            <a:br>
              <a:rPr lang="en-GB" dirty="0"/>
            </a:br>
            <a:r>
              <a:rPr lang="en-GB" dirty="0"/>
              <a:t>DL1 9HJ </a:t>
            </a:r>
          </a:p>
          <a:p>
            <a:r>
              <a:rPr lang="en-GB" dirty="0">
                <a:hlinkClick r:id="rId5"/>
              </a:rPr>
              <a:t>More information on applying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74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883BEE-8367-4E64-81E3-8A20485EA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031A27-2BFF-4365-A7B5-C48CB2699B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Apply early</a:t>
            </a:r>
          </a:p>
          <a:p>
            <a:r>
              <a:rPr lang="en-GB" dirty="0"/>
              <a:t>Check your evidence </a:t>
            </a:r>
          </a:p>
          <a:p>
            <a:r>
              <a:rPr lang="en-GB" dirty="0"/>
              <a:t>Contact your universities disability or wellbeing service </a:t>
            </a:r>
          </a:p>
          <a:p>
            <a:r>
              <a:rPr lang="en-GB" dirty="0"/>
              <a:t>Utilise the support available to you </a:t>
            </a:r>
          </a:p>
        </p:txBody>
      </p:sp>
    </p:spTree>
    <p:extLst>
      <p:ext uri="{BB962C8B-B14F-4D97-AF65-F5344CB8AC3E}">
        <p14:creationId xmlns:p14="http://schemas.microsoft.com/office/powerpoint/2010/main" val="149621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/>
          <a:p>
            <a:r>
              <a:rPr lang="en-GB" b="1" dirty="0"/>
              <a:t>Covering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prstClr val="black"/>
                </a:solidFill>
                <a:cs typeface="Arial" panose="020B0604020202020204" pitchFamily="34" charset="0"/>
              </a:rPr>
              <a:t>What is it?</a:t>
            </a:r>
          </a:p>
          <a:p>
            <a:r>
              <a:rPr lang="en-GB" sz="3600" dirty="0">
                <a:solidFill>
                  <a:prstClr val="black"/>
                </a:solidFill>
                <a:cs typeface="Arial" panose="020B0604020202020204" pitchFamily="34" charset="0"/>
              </a:rPr>
              <a:t>Who is eligible?</a:t>
            </a:r>
          </a:p>
          <a:p>
            <a:r>
              <a:rPr lang="en-GB" sz="3600" dirty="0">
                <a:solidFill>
                  <a:prstClr val="black"/>
                </a:solidFill>
                <a:cs typeface="Arial" panose="020B0604020202020204" pitchFamily="34" charset="0"/>
              </a:rPr>
              <a:t>What do students get?</a:t>
            </a:r>
          </a:p>
          <a:p>
            <a:r>
              <a:rPr lang="en-GB" sz="3600" dirty="0">
                <a:solidFill>
                  <a:prstClr val="black"/>
                </a:solidFill>
                <a:cs typeface="Arial" panose="020B0604020202020204" pitchFamily="34" charset="0"/>
              </a:rPr>
              <a:t>How to apply?</a:t>
            </a:r>
          </a:p>
          <a:p>
            <a:r>
              <a:rPr lang="en-GB" sz="3600" dirty="0">
                <a:cs typeface="Arial" panose="020B0604020202020204" pitchFamily="34" charset="0"/>
              </a:rPr>
              <a:t>What to ask for from your university?</a:t>
            </a:r>
          </a:p>
          <a:p>
            <a:r>
              <a:rPr lang="en-GB" sz="3600" dirty="0">
                <a:cs typeface="Arial" panose="020B0604020202020204" pitchFamily="34" charset="0"/>
              </a:rPr>
              <a:t>Evidence required?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92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Disability support in Higher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ea typeface="Calibri"/>
                <a:cs typeface="Times New Roman"/>
              </a:rPr>
              <a:t>The </a:t>
            </a:r>
            <a:r>
              <a:rPr lang="en-GB" sz="2800" b="1" dirty="0">
                <a:solidFill>
                  <a:srgbClr val="0070C0"/>
                </a:solidFill>
                <a:ea typeface="Calibri"/>
                <a:cs typeface="Times New Roman"/>
              </a:rPr>
              <a:t>DSA</a:t>
            </a:r>
            <a:r>
              <a:rPr lang="en-GB" sz="2800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GB" sz="2800" dirty="0">
                <a:ea typeface="Calibri"/>
                <a:cs typeface="Times New Roman"/>
              </a:rPr>
              <a:t>helps students meet the additional costs of studying, due to their disability. It is not a lump sum payment, but does fund</a:t>
            </a:r>
            <a:endParaRPr lang="en-GB" sz="28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r>
              <a:rPr lang="en-GB" sz="28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Specialist equipment</a:t>
            </a:r>
            <a:r>
              <a:rPr lang="en-GB" sz="2800" dirty="0">
                <a:ea typeface="Calibri"/>
                <a:cs typeface="Arial" panose="020B0604020202020204" pitchFamily="34" charset="0"/>
              </a:rPr>
              <a:t> </a:t>
            </a:r>
          </a:p>
          <a:p>
            <a:r>
              <a:rPr lang="en-GB" sz="28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Non medical helper</a:t>
            </a:r>
            <a:r>
              <a:rPr lang="en-GB" sz="2800" dirty="0">
                <a:ea typeface="Calibri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allowance</a:t>
            </a:r>
            <a:r>
              <a:rPr lang="en-GB" sz="2800" dirty="0">
                <a:ea typeface="Calibri"/>
                <a:cs typeface="Arial" panose="020B0604020202020204" pitchFamily="34" charset="0"/>
              </a:rPr>
              <a:t> </a:t>
            </a:r>
          </a:p>
          <a:p>
            <a:r>
              <a:rPr lang="en-GB" sz="28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General allowance</a:t>
            </a:r>
            <a:endParaRPr lang="en-GB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ea typeface="Calibri"/>
                <a:cs typeface="Times New Roman"/>
              </a:rPr>
              <a:t>Not a loan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ea typeface="Calibri"/>
                <a:cs typeface="Times New Roman"/>
              </a:rPr>
              <a:t>Not means tested</a:t>
            </a:r>
          </a:p>
        </p:txBody>
      </p:sp>
    </p:spTree>
    <p:extLst>
      <p:ext uri="{BB962C8B-B14F-4D97-AF65-F5344CB8AC3E}">
        <p14:creationId xmlns:p14="http://schemas.microsoft.com/office/powerpoint/2010/main" val="150419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prstClr val="black"/>
                </a:solidFill>
              </a:rPr>
              <a:t>Specialist Equipment Allowance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None/>
              <a:defRPr/>
            </a:pP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Students assessed for:</a:t>
            </a:r>
          </a:p>
          <a:p>
            <a:pPr marL="457200" lvl="1" indent="-4572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IT equipment </a:t>
            </a:r>
          </a:p>
          <a:p>
            <a:pPr marL="457200" lvl="1" indent="-4572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Accessibility software</a:t>
            </a:r>
          </a:p>
          <a:p>
            <a:pPr marL="457200" lvl="0" indent="-457200" fontAlgn="base">
              <a:spcAft>
                <a:spcPct val="0"/>
              </a:spcAft>
              <a:defRPr/>
            </a:pP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Ergonomic equipment</a:t>
            </a:r>
          </a:p>
          <a:p>
            <a:pPr marL="457200" lvl="0" indent="-457200" fontAlgn="base">
              <a:spcAft>
                <a:spcPct val="0"/>
              </a:spcAft>
              <a:defRPr/>
            </a:pPr>
            <a:endParaRPr lang="en-GB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1" indent="0" fontAlgn="base">
              <a:spcAft>
                <a:spcPct val="0"/>
              </a:spcAft>
              <a:buNone/>
              <a:defRPr/>
            </a:pPr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From September 2015 students will have to pay the first £200 towards any DSA funded IT equipment.  The university may reimburse this for you if you can provide proof of purchase.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40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>
                <a:solidFill>
                  <a:prstClr val="black"/>
                </a:solidFill>
                <a:cs typeface="Arial" charset="0"/>
              </a:rPr>
              <a:t>Non Medical Helper (NMH) allowance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fontAlgn="base">
              <a:spcAft>
                <a:spcPct val="0"/>
              </a:spcAft>
              <a:buNone/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Students assessed for: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Tutoring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Mentoring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Sighted guide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Communication support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Specialist notetaking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GB" altLang="en-US" sz="5100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GB" altLang="en-US" sz="5100" dirty="0">
              <a:solidFill>
                <a:prstClr val="black"/>
              </a:solidFill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GB" altLang="en-US" sz="5100" b="1" dirty="0">
                <a:solidFill>
                  <a:prstClr val="black"/>
                </a:solidFill>
                <a:cs typeface="Arial" charset="0"/>
              </a:rPr>
              <a:t>The University </a:t>
            </a: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may also fund support for:</a:t>
            </a:r>
          </a:p>
          <a:p>
            <a:pPr fontAlgn="base">
              <a:spcAft>
                <a:spcPct val="0"/>
              </a:spcAft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Notetaking</a:t>
            </a:r>
          </a:p>
          <a:p>
            <a:pPr fontAlgn="base">
              <a:spcAft>
                <a:spcPct val="0"/>
              </a:spcAft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Campus or library support</a:t>
            </a:r>
          </a:p>
          <a:p>
            <a:pPr fontAlgn="base">
              <a:spcAft>
                <a:spcPct val="0"/>
              </a:spcAft>
              <a:defRPr/>
            </a:pPr>
            <a:r>
              <a:rPr lang="en-GB" altLang="en-US" sz="5100" dirty="0">
                <a:solidFill>
                  <a:prstClr val="black"/>
                </a:solidFill>
                <a:cs typeface="Arial" charset="0"/>
              </a:rPr>
              <a:t>Laboratory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58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>
                <a:solidFill>
                  <a:prstClr val="black"/>
                </a:solidFill>
                <a:cs typeface="Arial" charset="0"/>
              </a:rPr>
              <a:t>General and Travel Allowance </a:t>
            </a:r>
            <a:r>
              <a:rPr lang="en-GB" altLang="en-US" b="1" dirty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en-GB" altLang="en-US" b="1" dirty="0">
                <a:solidFill>
                  <a:prstClr val="black"/>
                </a:solidFill>
                <a:latin typeface="Arial" charset="0"/>
                <a:cs typeface="Arial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solidFill>
                  <a:prstClr val="black"/>
                </a:solidFill>
                <a:cs typeface="Arial" charset="0"/>
              </a:rPr>
              <a:t>Reasonable spending on extra travel costs incurred due to disability</a:t>
            </a:r>
          </a:p>
          <a:p>
            <a:r>
              <a:rPr lang="en-GB" dirty="0">
                <a:cs typeface="Arial" panose="020B0604020202020204" pitchFamily="34" charset="0"/>
              </a:rPr>
              <a:t>Other disability-related study support, for example having to print additional copies of documents for proof-reading</a:t>
            </a:r>
            <a:endParaRPr lang="en-GB" alt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98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DB9087-3E64-43AB-966A-53FD9475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Arial" panose="020B0604020202020204" pitchFamily="34" charset="0"/>
              </a:rPr>
              <a:t>DSA- how to apply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69307E-E606-4114-BB5C-B9D6206A1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34" y="1417638"/>
            <a:ext cx="8440546" cy="4819674"/>
          </a:xfrm>
        </p:spPr>
        <p:txBody>
          <a:bodyPr/>
          <a:lstStyle/>
          <a:p>
            <a:r>
              <a:rPr lang="en-GB" dirty="0">
                <a:cs typeface="Arial" panose="020B0604020202020204" pitchFamily="34" charset="0"/>
              </a:rPr>
              <a:t>1. Identify funding body- SFE or another</a:t>
            </a:r>
          </a:p>
          <a:p>
            <a:r>
              <a:rPr lang="en-GB" dirty="0">
                <a:cs typeface="Arial" panose="020B0604020202020204" pitchFamily="34" charset="0"/>
              </a:rPr>
              <a:t>2. Fill out application </a:t>
            </a:r>
            <a:r>
              <a:rPr lang="en-GB" dirty="0" smtClean="0">
                <a:cs typeface="Arial" panose="020B0604020202020204" pitchFamily="34" charset="0"/>
              </a:rPr>
              <a:t>form- </a:t>
            </a:r>
            <a:r>
              <a:rPr lang="en-GB" dirty="0">
                <a:cs typeface="Arial" panose="020B0604020202020204" pitchFamily="34" charset="0"/>
              </a:rPr>
              <a:t>on their website </a:t>
            </a:r>
          </a:p>
          <a:p>
            <a:r>
              <a:rPr lang="en-GB" dirty="0">
                <a:cs typeface="Arial" panose="020B0604020202020204" pitchFamily="34" charset="0"/>
              </a:rPr>
              <a:t>3. Wait to hear back- you will be invited to book a needs assessment (DSA 1)</a:t>
            </a:r>
          </a:p>
          <a:p>
            <a:r>
              <a:rPr lang="en-GB" dirty="0">
                <a:cs typeface="Arial" panose="020B0604020202020204" pitchFamily="34" charset="0"/>
              </a:rPr>
              <a:t>4. Go for needs assessment </a:t>
            </a:r>
          </a:p>
          <a:p>
            <a:r>
              <a:rPr lang="en-GB" dirty="0">
                <a:cs typeface="Arial" panose="020B0604020202020204" pitchFamily="34" charset="0"/>
              </a:rPr>
              <a:t>4. Receive entitlement letter (DSA 2)</a:t>
            </a:r>
          </a:p>
          <a:p>
            <a:r>
              <a:rPr lang="en-GB" dirty="0">
                <a:cs typeface="Arial" panose="020B0604020202020204" pitchFamily="34" charset="0"/>
              </a:rPr>
              <a:t>5. Order equipment and arrange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51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60840" cy="1331466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900" b="1" dirty="0"/>
              <a:t>Needs Assessment</a:t>
            </a:r>
            <a:r>
              <a:rPr lang="en-GB" sz="4900" dirty="0"/>
              <a:t/>
            </a:r>
            <a:br>
              <a:rPr lang="en-GB" sz="4900" dirty="0"/>
            </a:br>
            <a:endParaRPr lang="en-GB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itchFamily="34" charset="0"/>
              </a:rPr>
              <a:t>Once you have applied, and your application is accepted you will be invited to go. </a:t>
            </a:r>
          </a:p>
          <a:p>
            <a:r>
              <a:rPr lang="en-US" b="1" dirty="0">
                <a:cs typeface="Arial" pitchFamily="34" charset="0"/>
                <a:hlinkClick r:id="rId3"/>
              </a:rPr>
              <a:t>Finding an assessment center</a:t>
            </a:r>
            <a:r>
              <a:rPr lang="en-US" b="1" dirty="0">
                <a:cs typeface="Arial" pitchFamily="34" charset="0"/>
              </a:rPr>
              <a:t>.</a:t>
            </a:r>
          </a:p>
          <a:p>
            <a:r>
              <a:rPr lang="en-US" dirty="0">
                <a:cs typeface="Arial" pitchFamily="34" charset="0"/>
              </a:rPr>
              <a:t>The government website has a page where you can enter your home postcode to find an assessment center near you.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32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cs typeface="Arial" panose="020B0604020202020204" pitchFamily="34" charset="0"/>
              </a:rPr>
              <a:t>University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cs typeface="Arial" panose="020B0604020202020204" pitchFamily="34" charset="0"/>
              </a:rPr>
              <a:t>Many universities will provide internal support or the material and lessons will be accessible because they are deigned to be inclusive</a:t>
            </a:r>
          </a:p>
          <a:p>
            <a:pPr marL="0" indent="0">
              <a:buNone/>
            </a:pPr>
            <a:r>
              <a:rPr lang="en-GB" b="1" dirty="0">
                <a:cs typeface="Arial" panose="020B0604020202020204" pitchFamily="34" charset="0"/>
              </a:rPr>
              <a:t>Ask about:</a:t>
            </a:r>
          </a:p>
          <a:p>
            <a:r>
              <a:rPr lang="en-GB" dirty="0">
                <a:cs typeface="Arial" panose="020B0604020202020204" pitchFamily="34" charset="0"/>
              </a:rPr>
              <a:t>The delivery and availability of teaching materials</a:t>
            </a:r>
          </a:p>
          <a:p>
            <a:r>
              <a:rPr lang="en-GB" dirty="0">
                <a:cs typeface="Arial" panose="020B0604020202020204" pitchFamily="34" charset="0"/>
              </a:rPr>
              <a:t>Capture of lectures and seminars</a:t>
            </a:r>
          </a:p>
          <a:p>
            <a:r>
              <a:rPr lang="en-GB" dirty="0">
                <a:cs typeface="Arial" panose="020B0604020202020204" pitchFamily="34" charset="0"/>
              </a:rPr>
              <a:t>Provision of any non medical helper support such as notetaking and campus assistance.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9432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AB58C1582A62438F903719944AAF88EF"/>
  <p:tag name="TPVERSION" val="5"/>
  <p:tag name="TPFULLVERSION" val="5.3.2.24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20236F68480C4EA9B530F24158AA2A" ma:contentTypeVersion="13" ma:contentTypeDescription="Create a new document." ma:contentTypeScope="" ma:versionID="d13b2fd1f7ec8a43fa74b641cd418d34">
  <xsd:schema xmlns:xsd="http://www.w3.org/2001/XMLSchema" xmlns:xs="http://www.w3.org/2001/XMLSchema" xmlns:p="http://schemas.microsoft.com/office/2006/metadata/properties" xmlns:ns3="950fbdbb-08ba-416a-8dec-7ba613b1e812" xmlns:ns4="1346fe1c-67df-4a0f-bd9b-29cc0db8f22e" targetNamespace="http://schemas.microsoft.com/office/2006/metadata/properties" ma:root="true" ma:fieldsID="c7fdff7f18478bc411231c33eaf533bd" ns3:_="" ns4:_="">
    <xsd:import namespace="950fbdbb-08ba-416a-8dec-7ba613b1e812"/>
    <xsd:import namespace="1346fe1c-67df-4a0f-bd9b-29cc0db8f2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fbdbb-08ba-416a-8dec-7ba613b1e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6fe1c-67df-4a0f-bd9b-29cc0db8f22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CA76E0-5B2E-48FF-BECE-754DC92FB8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0D1F19-95FE-4E5D-AFEC-A16B5AACEE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0fbdbb-08ba-416a-8dec-7ba613b1e812"/>
    <ds:schemaRef ds:uri="1346fe1c-67df-4a0f-bd9b-29cc0db8f2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C06D36-89E2-4301-83CC-BE6502A93E32}">
  <ds:schemaRefs>
    <ds:schemaRef ds:uri="http://purl.org/dc/terms/"/>
    <ds:schemaRef ds:uri="1346fe1c-67df-4a0f-bd9b-29cc0db8f22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50fbdbb-08ba-416a-8dec-7ba613b1e81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546</Words>
  <Application>Microsoft Office PowerPoint</Application>
  <PresentationFormat>On-screen Show (4:3)</PresentationFormat>
  <Paragraphs>104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Applying for Disabled Students Allowances (DSA)</vt:lpstr>
      <vt:lpstr>Covering</vt:lpstr>
      <vt:lpstr>Disability support in Higher Education</vt:lpstr>
      <vt:lpstr>Specialist Equipment Allowance</vt:lpstr>
      <vt:lpstr>Non Medical Helper (NMH) allowance</vt:lpstr>
      <vt:lpstr>General and Travel Allowance  </vt:lpstr>
      <vt:lpstr>DSA- how to apply </vt:lpstr>
      <vt:lpstr> Needs Assessment </vt:lpstr>
      <vt:lpstr>University support</vt:lpstr>
      <vt:lpstr>What counts as a disability? </vt:lpstr>
      <vt:lpstr> What counts as a disability? </vt:lpstr>
      <vt:lpstr>Evidence </vt:lpstr>
      <vt:lpstr>Diagnostic report</vt:lpstr>
      <vt:lpstr>Medical evidence</vt:lpstr>
      <vt:lpstr>DSA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Diagnosis- ‘Thinking Ahead’</dc:title>
  <dc:creator>Duncan, Helen</dc:creator>
  <cp:lastModifiedBy>Helen Duncan</cp:lastModifiedBy>
  <cp:revision>97</cp:revision>
  <cp:lastPrinted>2014-03-04T18:03:58Z</cp:lastPrinted>
  <dcterms:created xsi:type="dcterms:W3CDTF">2014-02-18T10:19:34Z</dcterms:created>
  <dcterms:modified xsi:type="dcterms:W3CDTF">2021-04-13T10:06:03Z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0x0101000A20236F68480C4EA9B530F24158AA2A</vt:lpwstr>
  </property>
</Properties>
</file>